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6" r:id="rId5"/>
    <p:sldId id="280" r:id="rId6"/>
    <p:sldId id="281" r:id="rId7"/>
    <p:sldId id="285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28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363D"/>
    <a:srgbClr val="75CAA6"/>
    <a:srgbClr val="005274"/>
    <a:srgbClr val="338E7F"/>
    <a:srgbClr val="939597"/>
    <a:srgbClr val="EC0044"/>
    <a:srgbClr val="E7E7E8"/>
    <a:srgbClr val="FF89AB"/>
    <a:srgbClr val="CE128B"/>
    <a:srgbClr val="4952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BC4A49-DE22-B246-BDCC-23FE7A8125D2}" v="1" dt="2020-09-08T02:28:59.753"/>
    <p1510:client id="{B6012252-258C-436C-763A-137756BE9FF8}" v="2" dt="2020-09-08T02:24:21.6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733"/>
  </p:normalViewPr>
  <p:slideViewPr>
    <p:cSldViewPr snapToGrid="0">
      <p:cViewPr varScale="1">
        <p:scale>
          <a:sx n="110" d="100"/>
          <a:sy n="110" d="100"/>
        </p:scale>
        <p:origin x="11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69" d="100"/>
          <a:sy n="169" d="100"/>
        </p:scale>
        <p:origin x="5208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F762F-30C9-46EA-930D-055F2E0174BE}" type="datetimeFigureOut">
              <a:rPr lang="en-NZ" smtClean="0"/>
              <a:t>21/10/20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B3CD5-7681-4242-9749-CD2F151CFD2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B3CD5-7681-4242-9749-CD2F151CFD29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3371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782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B034D-6C77-334B-9EBC-4E498043B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43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D52522E-6420-EF46-B937-81DA141DEB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3780"/>
            <a:ext cx="12206977" cy="7494756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D8CAABD-F9E4-E84B-B153-3542E17496BD}"/>
              </a:ext>
            </a:extLst>
          </p:cNvPr>
          <p:cNvSpPr txBox="1"/>
          <p:nvPr userDrawn="1"/>
        </p:nvSpPr>
        <p:spPr>
          <a:xfrm>
            <a:off x="2986481" y="18455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553EF68-8FF2-AC4D-BEF4-175CDFBA3E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5756"/>
          <a:stretch/>
        </p:blipFill>
        <p:spPr>
          <a:xfrm>
            <a:off x="11054809" y="5285765"/>
            <a:ext cx="852570" cy="129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93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8CAABD-F9E4-E84B-B153-3542E17496BD}"/>
              </a:ext>
            </a:extLst>
          </p:cNvPr>
          <p:cNvSpPr txBox="1"/>
          <p:nvPr userDrawn="1"/>
        </p:nvSpPr>
        <p:spPr>
          <a:xfrm>
            <a:off x="2986481" y="18455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EBD56C-33D1-3A44-A04A-883A1B853D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34892"/>
            <a:ext cx="12355961" cy="75862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1ED05B0-5B84-7A42-B2E1-9DE94150ACE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69261" y="5813571"/>
            <a:ext cx="852570" cy="1537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482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B69BFB7-FF66-4E5D-BE9D-FD36202C4A40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3F891A-2E0F-40E2-B35B-1A48126F7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63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363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3145F41-48DE-F04E-B415-98431D5A80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-2663784" y="-2286000"/>
            <a:ext cx="16627436" cy="1127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71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639F5AB-25B6-8E4F-8DBF-F10F63B5B664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34892"/>
            <a:ext cx="12355961" cy="75862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EEE9BA8-9AFD-B848-8FF1-B44F7BB949D5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69261" y="5813571"/>
            <a:ext cx="852570" cy="1537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762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55" r:id="rId3"/>
    <p:sldLayoutId id="2147483663" r:id="rId4"/>
    <p:sldLayoutId id="2147483656" r:id="rId5"/>
    <p:sldLayoutId id="2147483661" r:id="rId6"/>
    <p:sldLayoutId id="2147483660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ustee-election.co.nz/" TargetMode="External"/><Relationship Id="rId2" Type="http://schemas.openxmlformats.org/officeDocument/2006/relationships/hyperlink" Target="http://www.nzsta.org.nz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electionsadvice@nzsta.org.nz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CBE8D2E-8F85-E94B-9365-55B34877682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81981" y="-364114"/>
            <a:ext cx="12355961" cy="758622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19978F-29C7-004A-A803-4E8067E8C5E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280" y="5684349"/>
            <a:ext cx="852570" cy="15377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21044" y="348056"/>
            <a:ext cx="9144000" cy="113823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en-US" sz="5400" b="1" spc="300" dirty="0">
                <a:solidFill>
                  <a:schemeClr val="bg1"/>
                </a:solidFill>
                <a:latin typeface="Basic Sans SemiBold" pitchFamily="2" charset="77"/>
                <a:cs typeface="Arial"/>
              </a:rPr>
              <a:t>All about the board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21044" y="1203916"/>
            <a:ext cx="10949911" cy="8127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NZ" sz="3600" spc="300" dirty="0">
                <a:solidFill>
                  <a:srgbClr val="75CAA6"/>
                </a:solidFill>
                <a:latin typeface="Basic Sans" pitchFamily="2" charset="77"/>
                <a:ea typeface="Segoe UI" panose="020B0502040204020203" pitchFamily="34" charset="0"/>
                <a:cs typeface="Arial" panose="020B0604020202020204" pitchFamily="34" charset="0"/>
              </a:rPr>
              <a:t>Information for prospective trustees</a:t>
            </a:r>
            <a:endParaRPr lang="en-US" sz="3600" spc="300" dirty="0">
              <a:solidFill>
                <a:srgbClr val="75CAA6"/>
              </a:solidFill>
              <a:latin typeface="Basic Sans" pitchFamily="2" charset="77"/>
              <a:ea typeface="Segoe UI" panose="020B0502040204020203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3383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F365CD-A6D9-A84E-93C2-BC254C98A921}"/>
              </a:ext>
            </a:extLst>
          </p:cNvPr>
          <p:cNvSpPr txBox="1"/>
          <p:nvPr/>
        </p:nvSpPr>
        <p:spPr>
          <a:xfrm>
            <a:off x="728614" y="706412"/>
            <a:ext cx="11158586" cy="4313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solidFill>
                  <a:srgbClr val="005274"/>
                </a:solidFill>
                <a:latin typeface="Basic Sans SemiBold" pitchFamily="2" charset="77"/>
                <a:ea typeface="Arial" charset="0"/>
                <a:cs typeface="Arial" charset="0"/>
              </a:rPr>
              <a:t>Section Three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75CAA6"/>
                </a:solidFill>
                <a:latin typeface="Basic Sans" pitchFamily="2" charset="77"/>
                <a:ea typeface="Arial" charset="0"/>
                <a:cs typeface="Arial" charset="0"/>
              </a:rPr>
              <a:t>What skills, experience and behaviour are we looking for?</a:t>
            </a:r>
          </a:p>
          <a:p>
            <a:pPr>
              <a:lnSpc>
                <a:spcPct val="130000"/>
              </a:lnSpc>
            </a:pPr>
            <a:endParaRPr lang="en-US" sz="2000" b="1" dirty="0">
              <a:solidFill>
                <a:srgbClr val="2F363D"/>
              </a:solidFill>
              <a:latin typeface="Basic Sans" pitchFamily="2" charset="77"/>
              <a:ea typeface="Arial" charset="0"/>
              <a:cs typeface="Arial" charset="0"/>
            </a:endParaRP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Helpful skills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Strategic expertise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Financial understanding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Legal understanding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Risk management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People management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Knowledge of the education environment</a:t>
            </a:r>
          </a:p>
        </p:txBody>
      </p:sp>
    </p:spTree>
    <p:extLst>
      <p:ext uri="{BB962C8B-B14F-4D97-AF65-F5344CB8AC3E}">
        <p14:creationId xmlns:p14="http://schemas.microsoft.com/office/powerpoint/2010/main" val="647656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F365CD-A6D9-A84E-93C2-BC254C98A921}"/>
              </a:ext>
            </a:extLst>
          </p:cNvPr>
          <p:cNvSpPr txBox="1"/>
          <p:nvPr/>
        </p:nvSpPr>
        <p:spPr>
          <a:xfrm>
            <a:off x="728614" y="706412"/>
            <a:ext cx="11158586" cy="5113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solidFill>
                  <a:srgbClr val="005274"/>
                </a:solidFill>
                <a:latin typeface="Basic Sans SemiBold" pitchFamily="2" charset="77"/>
                <a:ea typeface="Arial" charset="0"/>
                <a:cs typeface="Arial" charset="0"/>
              </a:rPr>
              <a:t>Section Three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75CAA6"/>
                </a:solidFill>
                <a:latin typeface="Basic Sans" pitchFamily="2" charset="77"/>
                <a:ea typeface="Arial" charset="0"/>
                <a:cs typeface="Arial" charset="0"/>
              </a:rPr>
              <a:t>What skills, experience and behaviour are we looking for?</a:t>
            </a:r>
          </a:p>
          <a:p>
            <a:pPr>
              <a:lnSpc>
                <a:spcPct val="130000"/>
              </a:lnSpc>
            </a:pPr>
            <a:endParaRPr lang="en-US" sz="2000" b="1" dirty="0">
              <a:solidFill>
                <a:srgbClr val="2F363D"/>
              </a:solidFill>
              <a:latin typeface="Basic Sans" pitchFamily="2" charset="77"/>
              <a:ea typeface="Arial" charset="0"/>
              <a:cs typeface="Arial" charset="0"/>
            </a:endParaRP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Ideal qualities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Integrity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Honesty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Curiosity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Courage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Interpersonal skills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Genuine interest in the school and its students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Time and commitment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Willingness to learn</a:t>
            </a:r>
          </a:p>
        </p:txBody>
      </p:sp>
    </p:spTree>
    <p:extLst>
      <p:ext uri="{BB962C8B-B14F-4D97-AF65-F5344CB8AC3E}">
        <p14:creationId xmlns:p14="http://schemas.microsoft.com/office/powerpoint/2010/main" val="30137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D5EEFD4-9302-A84C-8CDD-E5E91C3F32D2}"/>
              </a:ext>
            </a:extLst>
          </p:cNvPr>
          <p:cNvSpPr/>
          <p:nvPr/>
        </p:nvSpPr>
        <p:spPr>
          <a:xfrm>
            <a:off x="0" y="33555"/>
            <a:ext cx="6808353" cy="7046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3D1C253-686A-4144-A1F2-D569F4EE72F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48019" y="4911687"/>
            <a:ext cx="1205881" cy="188440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A8614A2-0259-BF42-A966-7D21A06323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08353" y="33555"/>
            <a:ext cx="5540241" cy="70467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5C9CC07-3100-B246-B83D-20F55872372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9430" y="5579179"/>
            <a:ext cx="852570" cy="153776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19B6A54-C5DE-4CE1-9EE1-F37CBE5C34B8}"/>
              </a:ext>
            </a:extLst>
          </p:cNvPr>
          <p:cNvSpPr txBox="1"/>
          <p:nvPr/>
        </p:nvSpPr>
        <p:spPr>
          <a:xfrm>
            <a:off x="374771" y="2737163"/>
            <a:ext cx="6132355" cy="109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solidFill>
                  <a:srgbClr val="005274"/>
                </a:solidFill>
                <a:latin typeface="Basic Sans SemiBold" pitchFamily="2" charset="77"/>
                <a:ea typeface="Arial" charset="0"/>
                <a:cs typeface="Arial" charset="0"/>
              </a:rPr>
              <a:t>Section Four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75CAA6"/>
                </a:solidFill>
                <a:latin typeface="Basic Sans" pitchFamily="2" charset="77"/>
                <a:ea typeface="Arial" charset="0"/>
                <a:cs typeface="Arial" charset="0"/>
              </a:rPr>
              <a:t>What do trustees do?</a:t>
            </a:r>
          </a:p>
        </p:txBody>
      </p:sp>
    </p:spTree>
    <p:extLst>
      <p:ext uri="{BB962C8B-B14F-4D97-AF65-F5344CB8AC3E}">
        <p14:creationId xmlns:p14="http://schemas.microsoft.com/office/powerpoint/2010/main" val="3991124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F365CD-A6D9-A84E-93C2-BC254C98A921}"/>
              </a:ext>
            </a:extLst>
          </p:cNvPr>
          <p:cNvSpPr txBox="1"/>
          <p:nvPr/>
        </p:nvSpPr>
        <p:spPr>
          <a:xfrm>
            <a:off x="728614" y="706412"/>
            <a:ext cx="11158586" cy="5113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solidFill>
                  <a:srgbClr val="005274"/>
                </a:solidFill>
                <a:latin typeface="Basic Sans SemiBold" pitchFamily="2" charset="77"/>
                <a:ea typeface="Arial" charset="0"/>
                <a:cs typeface="Arial" charset="0"/>
              </a:rPr>
              <a:t>Section Four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75CAA6"/>
                </a:solidFill>
                <a:latin typeface="Basic Sans" pitchFamily="2" charset="77"/>
                <a:ea typeface="Arial" charset="0"/>
                <a:cs typeface="Arial" charset="0"/>
              </a:rPr>
              <a:t>What do trustees do?</a:t>
            </a:r>
          </a:p>
          <a:p>
            <a:pPr>
              <a:lnSpc>
                <a:spcPct val="130000"/>
              </a:lnSpc>
            </a:pPr>
            <a:endParaRPr lang="en-US" sz="2000" b="1" dirty="0">
              <a:solidFill>
                <a:srgbClr val="2F363D"/>
              </a:solidFill>
              <a:latin typeface="Basic Sans" pitchFamily="2" charset="77"/>
              <a:ea typeface="Arial" charset="0"/>
              <a:cs typeface="Arial" charset="0"/>
            </a:endParaRPr>
          </a:p>
          <a:p>
            <a:pPr>
              <a:lnSpc>
                <a:spcPct val="130000"/>
              </a:lnSpc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Trustees on a school board of trustees | </a:t>
            </a:r>
            <a:r>
              <a:rPr lang="en-US" sz="2000" dirty="0" err="1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te</a:t>
            </a: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poari</a:t>
            </a: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 kaitiaki o </a:t>
            </a:r>
            <a:r>
              <a:rPr lang="en-US" sz="2000" dirty="0" err="1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te</a:t>
            </a: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kura</a:t>
            </a: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 are responsible for the governance of the school, including setting the policies by which the school is controlled and managed.</a:t>
            </a:r>
          </a:p>
          <a:p>
            <a:pPr>
              <a:lnSpc>
                <a:spcPct val="130000"/>
              </a:lnSpc>
            </a:pPr>
            <a:endParaRPr lang="en-US" sz="2000" dirty="0">
              <a:solidFill>
                <a:srgbClr val="2F363D"/>
              </a:solidFill>
              <a:latin typeface="Basic Sans" pitchFamily="2" charset="77"/>
              <a:ea typeface="Arial" charset="0"/>
              <a:cs typeface="Arial" charset="0"/>
            </a:endParaRPr>
          </a:p>
          <a:p>
            <a:pPr>
              <a:lnSpc>
                <a:spcPct val="130000"/>
              </a:lnSpc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Boards are accountable to their parents, community and the Crown. The primary objectives of the board are, to ensure that the school: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makes sure that every child reaches their highest possible standard in educational achievement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is a safe place for all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is welcoming and caters for students with different needs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gives effect to the Treaty of Waitangi.</a:t>
            </a:r>
          </a:p>
        </p:txBody>
      </p:sp>
    </p:spTree>
    <p:extLst>
      <p:ext uri="{BB962C8B-B14F-4D97-AF65-F5344CB8AC3E}">
        <p14:creationId xmlns:p14="http://schemas.microsoft.com/office/powerpoint/2010/main" val="518150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F365CD-A6D9-A84E-93C2-BC254C98A921}"/>
              </a:ext>
            </a:extLst>
          </p:cNvPr>
          <p:cNvSpPr txBox="1"/>
          <p:nvPr/>
        </p:nvSpPr>
        <p:spPr>
          <a:xfrm>
            <a:off x="728614" y="706412"/>
            <a:ext cx="11158586" cy="608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solidFill>
                  <a:srgbClr val="005274"/>
                </a:solidFill>
                <a:latin typeface="Basic Sans SemiBold" pitchFamily="2" charset="77"/>
                <a:ea typeface="Arial" charset="0"/>
                <a:cs typeface="Arial" charset="0"/>
              </a:rPr>
              <a:t>Section Four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75CAA6"/>
                </a:solidFill>
                <a:latin typeface="Basic Sans" pitchFamily="2" charset="77"/>
                <a:ea typeface="Arial" charset="0"/>
                <a:cs typeface="Arial" charset="0"/>
              </a:rPr>
              <a:t>What do trustees do?</a:t>
            </a:r>
          </a:p>
          <a:p>
            <a:pPr>
              <a:lnSpc>
                <a:spcPct val="130000"/>
              </a:lnSpc>
            </a:pPr>
            <a:endParaRPr lang="en-US" sz="2000" b="1" dirty="0">
              <a:solidFill>
                <a:srgbClr val="2F363D"/>
              </a:solidFill>
              <a:latin typeface="Basic Sans" pitchFamily="2" charset="77"/>
              <a:ea typeface="Arial" charset="0"/>
              <a:cs typeface="Arial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2000" b="1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Ways that boards implement these objectives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Boards:</a:t>
            </a:r>
          </a:p>
          <a:p>
            <a:pPr marL="342900" lvl="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NZ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set the strategic direction and long-term plans for the school in consultation with the school’s community</a:t>
            </a:r>
          </a:p>
          <a:p>
            <a:pPr marL="342900" lvl="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NZ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monitor the board’s progress against its strategic goals and targets</a:t>
            </a:r>
          </a:p>
          <a:p>
            <a:pPr marL="342900" lvl="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NZ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monitor and evaluate student progress and achievement</a:t>
            </a:r>
          </a:p>
          <a:p>
            <a:pPr marL="342900" lvl="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NZ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decide how the school’s funding will be spent</a:t>
            </a:r>
          </a:p>
          <a:p>
            <a:pPr marL="342900" lvl="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NZ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oversee the management of staff, property, finances, curriculum and administration</a:t>
            </a:r>
          </a:p>
          <a:p>
            <a:pPr marL="342900" lvl="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NZ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ensure government priorities are met</a:t>
            </a:r>
          </a:p>
          <a:p>
            <a:pPr marL="342900" lvl="0" indent="-342900">
              <a:lnSpc>
                <a:spcPct val="13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NZ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appoint and support the principal and assess their performance</a:t>
            </a:r>
          </a:p>
          <a:p>
            <a:pPr marL="342900" lvl="0" indent="-342900">
              <a:lnSpc>
                <a:spcPct val="13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NZ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act as good employers to all staff at the school</a:t>
            </a:r>
            <a:endParaRPr lang="en-US" sz="2000" dirty="0">
              <a:solidFill>
                <a:srgbClr val="2F363D"/>
              </a:solidFill>
              <a:latin typeface="Basic Sans" pitchFamily="2" charset="77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418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D5EEFD4-9302-A84C-8CDD-E5E91C3F32D2}"/>
              </a:ext>
            </a:extLst>
          </p:cNvPr>
          <p:cNvSpPr/>
          <p:nvPr/>
        </p:nvSpPr>
        <p:spPr>
          <a:xfrm>
            <a:off x="0" y="33555"/>
            <a:ext cx="6808353" cy="7046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3D1C253-686A-4144-A1F2-D569F4EE72F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48019" y="4911687"/>
            <a:ext cx="1205881" cy="188440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A8614A2-0259-BF42-A966-7D21A06323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08353" y="33555"/>
            <a:ext cx="5540241" cy="70467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5C9CC07-3100-B246-B83D-20F55872372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9430" y="5579179"/>
            <a:ext cx="852570" cy="153776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19B6A54-C5DE-4CE1-9EE1-F37CBE5C34B8}"/>
              </a:ext>
            </a:extLst>
          </p:cNvPr>
          <p:cNvSpPr txBox="1"/>
          <p:nvPr/>
        </p:nvSpPr>
        <p:spPr>
          <a:xfrm>
            <a:off x="374771" y="2737163"/>
            <a:ext cx="6132355" cy="109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solidFill>
                  <a:srgbClr val="005274"/>
                </a:solidFill>
                <a:latin typeface="Basic Sans SemiBold" pitchFamily="2" charset="77"/>
                <a:ea typeface="Arial" charset="0"/>
                <a:cs typeface="Arial" charset="0"/>
              </a:rPr>
              <a:t>Section Five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75CAA6"/>
                </a:solidFill>
                <a:latin typeface="Basic Sans" pitchFamily="2" charset="77"/>
                <a:ea typeface="Arial" charset="0"/>
                <a:cs typeface="Arial" charset="0"/>
              </a:rPr>
              <a:t>Where to go for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3425619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F365CD-A6D9-A84E-93C2-BC254C98A921}"/>
              </a:ext>
            </a:extLst>
          </p:cNvPr>
          <p:cNvSpPr txBox="1"/>
          <p:nvPr/>
        </p:nvSpPr>
        <p:spPr>
          <a:xfrm>
            <a:off x="728614" y="706412"/>
            <a:ext cx="11158586" cy="4780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solidFill>
                  <a:srgbClr val="005274"/>
                </a:solidFill>
                <a:latin typeface="Basic Sans SemiBold" pitchFamily="2" charset="77"/>
                <a:ea typeface="Arial" charset="0"/>
                <a:cs typeface="Arial" charset="0"/>
              </a:rPr>
              <a:t>Section Five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75CAA6"/>
                </a:solidFill>
                <a:latin typeface="Basic Sans" pitchFamily="2" charset="77"/>
                <a:ea typeface="Arial" charset="0"/>
                <a:cs typeface="Arial" charset="0"/>
              </a:rPr>
              <a:t>Where to go for more information</a:t>
            </a:r>
          </a:p>
          <a:p>
            <a:pPr>
              <a:lnSpc>
                <a:spcPct val="130000"/>
              </a:lnSpc>
            </a:pPr>
            <a:endParaRPr lang="en-US" sz="2000" b="1" dirty="0">
              <a:solidFill>
                <a:srgbClr val="2F363D"/>
              </a:solidFill>
              <a:latin typeface="Basic Sans" pitchFamily="2" charset="77"/>
              <a:ea typeface="Arial" charset="0"/>
              <a:cs typeface="Arial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Extra nomination forms can be obtained by contacting your local school or returning officer. Check closing time and date for nominations and voting.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b="1" dirty="0">
              <a:solidFill>
                <a:srgbClr val="2F363D"/>
              </a:solidFill>
              <a:latin typeface="Basic Sans" pitchFamily="2" charset="77"/>
              <a:cs typeface="Arial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You can find out more information by contacting NZSTA: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NZSTA website (</a:t>
            </a:r>
            <a:r>
              <a:rPr lang="en-US" sz="2000" dirty="0">
                <a:solidFill>
                  <a:srgbClr val="2F363D"/>
                </a:solidFill>
                <a:latin typeface="Basic Sans" pitchFamily="2" charset="77"/>
                <a:cs typeface="Arial" charset="0"/>
                <a:hlinkClick r:id="rId2"/>
              </a:rPr>
              <a:t>www.nzsta.org.nz</a:t>
            </a:r>
            <a:r>
              <a:rPr lang="en-US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)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Trustee election website (</a:t>
            </a:r>
            <a:r>
              <a:rPr lang="en-US" sz="2000" dirty="0">
                <a:solidFill>
                  <a:srgbClr val="2F363D"/>
                </a:solidFill>
                <a:latin typeface="Basic Sans" pitchFamily="2" charset="77"/>
                <a:cs typeface="Arial" charset="0"/>
                <a:hlinkClick r:id="rId3"/>
              </a:rPr>
              <a:t>www.trustee-election.co.nz</a:t>
            </a:r>
            <a:r>
              <a:rPr lang="en-US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)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Email </a:t>
            </a:r>
            <a:r>
              <a:rPr lang="en-US" sz="2000" dirty="0">
                <a:solidFill>
                  <a:srgbClr val="2F363D"/>
                </a:solidFill>
                <a:latin typeface="Basic Sans" pitchFamily="2" charset="77"/>
                <a:cs typeface="Arial" charset="0"/>
                <a:hlinkClick r:id="rId4"/>
              </a:rPr>
              <a:t>electionsadvice@nzsta.org.nz</a:t>
            </a:r>
            <a:endParaRPr lang="en-US" sz="2000" dirty="0">
              <a:solidFill>
                <a:srgbClr val="2F363D"/>
              </a:solidFill>
              <a:latin typeface="Basic Sans" pitchFamily="2" charset="77"/>
              <a:cs typeface="Arial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Phone 0800 ELECTIONS (0800 353 284)</a:t>
            </a:r>
            <a:endParaRPr lang="en-NZ" sz="2000" dirty="0">
              <a:solidFill>
                <a:srgbClr val="2F363D"/>
              </a:solidFill>
              <a:latin typeface="Basic Sans" pitchFamily="2" charset="77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037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A60D000-21D4-3246-BBF2-135B9F8D85A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29890"/>
            <a:ext cx="12355961" cy="758622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1D25349-41D3-E746-8CA2-68B5CC641695}"/>
              </a:ext>
            </a:extLst>
          </p:cNvPr>
          <p:cNvSpPr/>
          <p:nvPr/>
        </p:nvSpPr>
        <p:spPr>
          <a:xfrm>
            <a:off x="3978215" y="2986795"/>
            <a:ext cx="4297101" cy="862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b="1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Thank You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1604E0-78E9-C148-8EEC-8D784504AA0C}"/>
              </a:ext>
            </a:extLst>
          </p:cNvPr>
          <p:cNvSpPr txBox="1"/>
          <p:nvPr/>
        </p:nvSpPr>
        <p:spPr>
          <a:xfrm>
            <a:off x="199046" y="5340405"/>
            <a:ext cx="263652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Zealand School Trustees Association</a:t>
            </a:r>
          </a:p>
          <a:p>
            <a:r>
              <a:rPr lang="en-US" sz="9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Whakaroputanga</a:t>
            </a: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Kaitiaki Kura O Aotearoa</a:t>
            </a:r>
          </a:p>
          <a:p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8 – 142 Lambton Quay</a:t>
            </a:r>
          </a:p>
          <a:p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Phone: +64 4 473 4955 or 0800 782 435</a:t>
            </a:r>
          </a:p>
          <a:p>
            <a:r>
              <a:rPr lang="en-US" sz="9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www.nzsta.org.nz</a:t>
            </a:r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facebook.com</a:t>
            </a: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/NZSTA1</a:t>
            </a:r>
          </a:p>
          <a:p>
            <a:r>
              <a:rPr lang="en-US" sz="9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Twitter.com</a:t>
            </a: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9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NZSchoolTrustee</a:t>
            </a:r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D0FCC41-D761-324A-8B88-88A761422B0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40384" y="5637317"/>
            <a:ext cx="852570" cy="1537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593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777"/>
            <a:ext cx="6808353" cy="70681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D1C253-686A-4144-A1F2-D569F4EE72F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48019" y="4911687"/>
            <a:ext cx="1205881" cy="188440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214B92F-91CC-C94B-B6F8-D6FB0C9A55E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08353" y="16777"/>
            <a:ext cx="5540241" cy="70681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078481D-AB2C-BF41-86C0-D10B07050AB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9430" y="5579179"/>
            <a:ext cx="852570" cy="153776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1D0D957-AB05-45CE-87D9-1E027A8C2C35}"/>
              </a:ext>
            </a:extLst>
          </p:cNvPr>
          <p:cNvSpPr txBox="1"/>
          <p:nvPr/>
        </p:nvSpPr>
        <p:spPr>
          <a:xfrm>
            <a:off x="293402" y="855200"/>
            <a:ext cx="6190048" cy="374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solidFill>
                  <a:srgbClr val="005274"/>
                </a:solidFill>
                <a:latin typeface="Basic Sans SemiBold" pitchFamily="2" charset="77"/>
                <a:ea typeface="Arial" charset="0"/>
                <a:cs typeface="Arial" charset="0"/>
              </a:rPr>
              <a:t>Contents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75CAA6"/>
                </a:solidFill>
                <a:latin typeface="Basic Sans" pitchFamily="2" charset="77"/>
                <a:ea typeface="Arial" charset="0"/>
                <a:cs typeface="Arial" charset="0"/>
              </a:rPr>
              <a:t>Section 1	</a:t>
            </a:r>
            <a:r>
              <a:rPr lang="en-US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Board composition/membership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75CAA6"/>
                </a:solidFill>
                <a:latin typeface="Basic Sans" pitchFamily="2" charset="77"/>
                <a:ea typeface="Arial" charset="0"/>
                <a:cs typeface="Arial" charset="0"/>
              </a:rPr>
              <a:t>Section 2	</a:t>
            </a:r>
            <a:r>
              <a:rPr lang="en-US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Who can be a parent trustee?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75CAA6"/>
                </a:solidFill>
                <a:latin typeface="Basic Sans" pitchFamily="2" charset="77"/>
                <a:ea typeface="Arial" charset="0"/>
                <a:cs typeface="Arial" charset="0"/>
              </a:rPr>
              <a:t>Section 3	</a:t>
            </a:r>
            <a:r>
              <a:rPr lang="en-US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What skills, experience and behaviour 		are we looking for?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75CAA6"/>
                </a:solidFill>
                <a:latin typeface="Basic Sans" pitchFamily="2" charset="77"/>
                <a:ea typeface="Arial" charset="0"/>
                <a:cs typeface="Arial" charset="0"/>
              </a:rPr>
              <a:t>Section 4	</a:t>
            </a:r>
            <a:r>
              <a:rPr lang="en-US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What do trustees do?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75CAA6"/>
                </a:solidFill>
                <a:latin typeface="Basic Sans" pitchFamily="2" charset="77"/>
                <a:ea typeface="Arial" charset="0"/>
                <a:cs typeface="Arial" charset="0"/>
              </a:rPr>
              <a:t>Section 5	</a:t>
            </a:r>
            <a:r>
              <a:rPr lang="en-US" sz="2000" dirty="0">
                <a:solidFill>
                  <a:srgbClr val="2F363D"/>
                </a:solidFill>
                <a:latin typeface="Basic Sans" pitchFamily="2" charset="77"/>
                <a:cs typeface="Arial" charset="0"/>
              </a:rPr>
              <a:t>Where to go for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263207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D5EEFD4-9302-A84C-8CDD-E5E91C3F32D2}"/>
              </a:ext>
            </a:extLst>
          </p:cNvPr>
          <p:cNvSpPr/>
          <p:nvPr/>
        </p:nvSpPr>
        <p:spPr>
          <a:xfrm>
            <a:off x="0" y="33555"/>
            <a:ext cx="6808353" cy="7046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3D1C253-686A-4144-A1F2-D569F4EE72F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48019" y="4911687"/>
            <a:ext cx="1205881" cy="188440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A8614A2-0259-BF42-A966-7D21A06323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08353" y="33555"/>
            <a:ext cx="5540241" cy="70467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5C9CC07-3100-B246-B83D-20F55872372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9430" y="5579179"/>
            <a:ext cx="852570" cy="153776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19B6A54-C5DE-4CE1-9EE1-F37CBE5C34B8}"/>
              </a:ext>
            </a:extLst>
          </p:cNvPr>
          <p:cNvSpPr txBox="1"/>
          <p:nvPr/>
        </p:nvSpPr>
        <p:spPr>
          <a:xfrm>
            <a:off x="374771" y="2737163"/>
            <a:ext cx="5548551" cy="109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solidFill>
                  <a:srgbClr val="005274"/>
                </a:solidFill>
                <a:latin typeface="Basic Sans SemiBold" pitchFamily="2" charset="77"/>
                <a:ea typeface="Arial" charset="0"/>
                <a:cs typeface="Arial" charset="0"/>
              </a:rPr>
              <a:t>Section One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75CAA6"/>
                </a:solidFill>
                <a:latin typeface="Basic Sans" pitchFamily="2" charset="77"/>
                <a:ea typeface="Arial" charset="0"/>
                <a:cs typeface="Arial" charset="0"/>
              </a:rPr>
              <a:t>Board composition/membership</a:t>
            </a:r>
          </a:p>
        </p:txBody>
      </p:sp>
    </p:spTree>
    <p:extLst>
      <p:ext uri="{BB962C8B-B14F-4D97-AF65-F5344CB8AC3E}">
        <p14:creationId xmlns:p14="http://schemas.microsoft.com/office/powerpoint/2010/main" val="102206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F365CD-A6D9-A84E-93C2-BC254C98A921}"/>
              </a:ext>
            </a:extLst>
          </p:cNvPr>
          <p:cNvSpPr txBox="1"/>
          <p:nvPr/>
        </p:nvSpPr>
        <p:spPr>
          <a:xfrm>
            <a:off x="728614" y="706412"/>
            <a:ext cx="11158586" cy="3913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solidFill>
                  <a:srgbClr val="005274"/>
                </a:solidFill>
                <a:latin typeface="Basic Sans SemiBold" pitchFamily="2" charset="77"/>
                <a:ea typeface="Arial" charset="0"/>
                <a:cs typeface="Arial" charset="0"/>
              </a:rPr>
              <a:t>Section One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75CAA6"/>
                </a:solidFill>
                <a:latin typeface="Basic Sans" pitchFamily="2" charset="77"/>
                <a:ea typeface="Arial" charset="0"/>
                <a:cs typeface="Arial" charset="0"/>
              </a:rPr>
              <a:t>Board composition/membership</a:t>
            </a:r>
          </a:p>
          <a:p>
            <a:pPr>
              <a:lnSpc>
                <a:spcPct val="130000"/>
              </a:lnSpc>
            </a:pPr>
            <a:endParaRPr lang="en-US" sz="2000" b="1" dirty="0">
              <a:solidFill>
                <a:srgbClr val="2F363D"/>
              </a:solidFill>
              <a:latin typeface="Basic Sans" pitchFamily="2" charset="77"/>
              <a:ea typeface="Arial" charset="0"/>
              <a:cs typeface="Arial" charset="0"/>
            </a:endParaRP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State Schools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3-7 elected parent trustees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1 Principal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1 elected staff trustee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0-6 co-opted trustees (must always be less than the number of parent trustees)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1 student trustee (for schools with students above year 9)</a:t>
            </a:r>
          </a:p>
        </p:txBody>
      </p:sp>
    </p:spTree>
    <p:extLst>
      <p:ext uri="{BB962C8B-B14F-4D97-AF65-F5344CB8AC3E}">
        <p14:creationId xmlns:p14="http://schemas.microsoft.com/office/powerpoint/2010/main" val="211285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F365CD-A6D9-A84E-93C2-BC254C98A921}"/>
              </a:ext>
            </a:extLst>
          </p:cNvPr>
          <p:cNvSpPr txBox="1"/>
          <p:nvPr/>
        </p:nvSpPr>
        <p:spPr>
          <a:xfrm>
            <a:off x="728614" y="706412"/>
            <a:ext cx="10137860" cy="5913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solidFill>
                  <a:srgbClr val="005274"/>
                </a:solidFill>
                <a:latin typeface="Basic Sans SemiBold" pitchFamily="2" charset="77"/>
                <a:ea typeface="Arial" charset="0"/>
                <a:cs typeface="Arial" charset="0"/>
              </a:rPr>
              <a:t>Section One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75CAA6"/>
                </a:solidFill>
                <a:latin typeface="Basic Sans" pitchFamily="2" charset="77"/>
                <a:ea typeface="Arial" charset="0"/>
                <a:cs typeface="Arial" charset="0"/>
              </a:rPr>
              <a:t>Board composition/membership</a:t>
            </a:r>
          </a:p>
          <a:p>
            <a:pPr>
              <a:lnSpc>
                <a:spcPct val="130000"/>
              </a:lnSpc>
            </a:pPr>
            <a:endParaRPr lang="en-US" sz="2000" b="1" dirty="0">
              <a:solidFill>
                <a:srgbClr val="2F363D"/>
              </a:solidFill>
              <a:latin typeface="Basic Sans" pitchFamily="2" charset="77"/>
              <a:ea typeface="Arial" charset="0"/>
              <a:cs typeface="Arial" charset="0"/>
            </a:endParaRP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State Integrated Schools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3-7 elected parent trustees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1 Principal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1 elected staff trustee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4 Proprietor’s appointees*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0-2 co-opted trustees*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1 student trustee (for schools with students above year 9)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2F363D"/>
              </a:solidFill>
              <a:latin typeface="Basic Sans" pitchFamily="2" charset="77"/>
              <a:ea typeface="Arial" charset="0"/>
              <a:cs typeface="Arial" charset="0"/>
            </a:endParaRPr>
          </a:p>
          <a:p>
            <a:pPr>
              <a:lnSpc>
                <a:spcPct val="130000"/>
              </a:lnSpc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* Proprietors may consent to a reduction in the number of trustees they are entitled to appoint. This would then allow boards to potentially co-opt a trustee, or reduce their constitution (i.e. the number of parent representatives)</a:t>
            </a:r>
          </a:p>
        </p:txBody>
      </p:sp>
    </p:spTree>
    <p:extLst>
      <p:ext uri="{BB962C8B-B14F-4D97-AF65-F5344CB8AC3E}">
        <p14:creationId xmlns:p14="http://schemas.microsoft.com/office/powerpoint/2010/main" val="3389460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D5EEFD4-9302-A84C-8CDD-E5E91C3F32D2}"/>
              </a:ext>
            </a:extLst>
          </p:cNvPr>
          <p:cNvSpPr/>
          <p:nvPr/>
        </p:nvSpPr>
        <p:spPr>
          <a:xfrm>
            <a:off x="0" y="33555"/>
            <a:ext cx="6808353" cy="7046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3D1C253-686A-4144-A1F2-D569F4EE72F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48019" y="4911687"/>
            <a:ext cx="1205881" cy="188440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A8614A2-0259-BF42-A966-7D21A06323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08353" y="33555"/>
            <a:ext cx="5540241" cy="70467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5C9CC07-3100-B246-B83D-20F55872372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9430" y="5579179"/>
            <a:ext cx="852570" cy="153776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19B6A54-C5DE-4CE1-9EE1-F37CBE5C34B8}"/>
              </a:ext>
            </a:extLst>
          </p:cNvPr>
          <p:cNvSpPr txBox="1"/>
          <p:nvPr/>
        </p:nvSpPr>
        <p:spPr>
          <a:xfrm>
            <a:off x="374771" y="2737163"/>
            <a:ext cx="5548551" cy="109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solidFill>
                  <a:srgbClr val="005274"/>
                </a:solidFill>
                <a:latin typeface="Basic Sans SemiBold" pitchFamily="2" charset="77"/>
                <a:ea typeface="Arial" charset="0"/>
                <a:cs typeface="Arial" charset="0"/>
              </a:rPr>
              <a:t>Section Two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75CAA6"/>
                </a:solidFill>
                <a:latin typeface="Basic Sans" pitchFamily="2" charset="77"/>
                <a:ea typeface="Arial" charset="0"/>
                <a:cs typeface="Arial" charset="0"/>
              </a:rPr>
              <a:t>Who can be a parent trustee?</a:t>
            </a:r>
          </a:p>
        </p:txBody>
      </p:sp>
    </p:spTree>
    <p:extLst>
      <p:ext uri="{BB962C8B-B14F-4D97-AF65-F5344CB8AC3E}">
        <p14:creationId xmlns:p14="http://schemas.microsoft.com/office/powerpoint/2010/main" val="295889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F365CD-A6D9-A84E-93C2-BC254C98A921}"/>
              </a:ext>
            </a:extLst>
          </p:cNvPr>
          <p:cNvSpPr txBox="1"/>
          <p:nvPr/>
        </p:nvSpPr>
        <p:spPr>
          <a:xfrm>
            <a:off x="728614" y="706412"/>
            <a:ext cx="11158586" cy="2713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solidFill>
                  <a:srgbClr val="005274"/>
                </a:solidFill>
                <a:latin typeface="Basic Sans SemiBold" pitchFamily="2" charset="77"/>
                <a:ea typeface="Arial" charset="0"/>
                <a:cs typeface="Arial" charset="0"/>
              </a:rPr>
              <a:t>Section Two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75CAA6"/>
                </a:solidFill>
                <a:latin typeface="Basic Sans" pitchFamily="2" charset="77"/>
                <a:ea typeface="Arial" charset="0"/>
                <a:cs typeface="Arial" charset="0"/>
              </a:rPr>
              <a:t>Who can be a parent trustee?</a:t>
            </a:r>
          </a:p>
          <a:p>
            <a:pPr>
              <a:lnSpc>
                <a:spcPct val="130000"/>
              </a:lnSpc>
            </a:pPr>
            <a:endParaRPr lang="en-US" sz="2000" b="1" dirty="0">
              <a:solidFill>
                <a:srgbClr val="2F363D"/>
              </a:solidFill>
              <a:latin typeface="Basic Sans" pitchFamily="2" charset="77"/>
              <a:ea typeface="Arial" charset="0"/>
              <a:cs typeface="Arial" charset="0"/>
            </a:endParaRP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Parent trustees do not have to be parents of students at the school.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There is no age requirement for parent trustees.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Candidates can nominate themselves if they are also on the voting roll for that school.</a:t>
            </a:r>
          </a:p>
        </p:txBody>
      </p:sp>
    </p:spTree>
    <p:extLst>
      <p:ext uri="{BB962C8B-B14F-4D97-AF65-F5344CB8AC3E}">
        <p14:creationId xmlns:p14="http://schemas.microsoft.com/office/powerpoint/2010/main" val="1335355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D5EEFD4-9302-A84C-8CDD-E5E91C3F32D2}"/>
              </a:ext>
            </a:extLst>
          </p:cNvPr>
          <p:cNvSpPr/>
          <p:nvPr/>
        </p:nvSpPr>
        <p:spPr>
          <a:xfrm>
            <a:off x="0" y="33555"/>
            <a:ext cx="6808353" cy="7046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3D1C253-686A-4144-A1F2-D569F4EE72F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48019" y="4911687"/>
            <a:ext cx="1205881" cy="188440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A8614A2-0259-BF42-A966-7D21A06323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08353" y="33555"/>
            <a:ext cx="5540241" cy="70467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5C9CC07-3100-B246-B83D-20F55872372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9430" y="5579179"/>
            <a:ext cx="852570" cy="153776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19B6A54-C5DE-4CE1-9EE1-F37CBE5C34B8}"/>
              </a:ext>
            </a:extLst>
          </p:cNvPr>
          <p:cNvSpPr txBox="1"/>
          <p:nvPr/>
        </p:nvSpPr>
        <p:spPr>
          <a:xfrm>
            <a:off x="374771" y="2737163"/>
            <a:ext cx="6132355" cy="1659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solidFill>
                  <a:srgbClr val="005274"/>
                </a:solidFill>
                <a:latin typeface="Basic Sans SemiBold" pitchFamily="2" charset="77"/>
                <a:ea typeface="Arial" charset="0"/>
                <a:cs typeface="Arial" charset="0"/>
              </a:rPr>
              <a:t>Section Three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75CAA6"/>
                </a:solidFill>
                <a:latin typeface="Basic Sans" pitchFamily="2" charset="77"/>
                <a:ea typeface="Arial" charset="0"/>
                <a:cs typeface="Arial" charset="0"/>
              </a:rPr>
              <a:t>What skills, experience and behaviour are we looking for?</a:t>
            </a:r>
          </a:p>
        </p:txBody>
      </p:sp>
    </p:spTree>
    <p:extLst>
      <p:ext uri="{BB962C8B-B14F-4D97-AF65-F5344CB8AC3E}">
        <p14:creationId xmlns:p14="http://schemas.microsoft.com/office/powerpoint/2010/main" val="614811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F365CD-A6D9-A84E-93C2-BC254C98A921}"/>
              </a:ext>
            </a:extLst>
          </p:cNvPr>
          <p:cNvSpPr txBox="1"/>
          <p:nvPr/>
        </p:nvSpPr>
        <p:spPr>
          <a:xfrm>
            <a:off x="728614" y="706412"/>
            <a:ext cx="11158586" cy="4313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solidFill>
                  <a:srgbClr val="005274"/>
                </a:solidFill>
                <a:latin typeface="Basic Sans SemiBold" pitchFamily="2" charset="77"/>
                <a:ea typeface="Arial" charset="0"/>
                <a:cs typeface="Arial" charset="0"/>
              </a:rPr>
              <a:t>Section Three</a:t>
            </a:r>
          </a:p>
          <a:p>
            <a:pPr>
              <a:lnSpc>
                <a:spcPct val="130000"/>
              </a:lnSpc>
            </a:pPr>
            <a:r>
              <a:rPr lang="en-US" sz="2800" dirty="0">
                <a:solidFill>
                  <a:srgbClr val="75CAA6"/>
                </a:solidFill>
                <a:latin typeface="Basic Sans" pitchFamily="2" charset="77"/>
                <a:ea typeface="Arial" charset="0"/>
                <a:cs typeface="Arial" charset="0"/>
              </a:rPr>
              <a:t>What skills, experience and behaviour are we looking for?</a:t>
            </a:r>
          </a:p>
          <a:p>
            <a:pPr>
              <a:lnSpc>
                <a:spcPct val="130000"/>
              </a:lnSpc>
            </a:pPr>
            <a:endParaRPr lang="en-US" sz="2000" b="1" dirty="0">
              <a:solidFill>
                <a:srgbClr val="2F363D"/>
              </a:solidFill>
              <a:latin typeface="Basic Sans" pitchFamily="2" charset="77"/>
              <a:ea typeface="Arial" charset="0"/>
              <a:cs typeface="Arial" charset="0"/>
            </a:endParaRPr>
          </a:p>
          <a:p>
            <a:pPr>
              <a:lnSpc>
                <a:spcPct val="130000"/>
              </a:lnSpc>
            </a:pPr>
            <a:r>
              <a:rPr lang="en-US" sz="2000" b="1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Key Competencies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Visionary leadership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Strategic thinkers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Analytical thinkers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Practical people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People who can communicate well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F363D"/>
                </a:solidFill>
                <a:latin typeface="Basic Sans" pitchFamily="2" charset="77"/>
                <a:ea typeface="Arial" charset="0"/>
                <a:cs typeface="Arial" charset="0"/>
              </a:rPr>
              <a:t>Team players</a:t>
            </a:r>
          </a:p>
        </p:txBody>
      </p:sp>
    </p:spTree>
    <p:extLst>
      <p:ext uri="{BB962C8B-B14F-4D97-AF65-F5344CB8AC3E}">
        <p14:creationId xmlns:p14="http://schemas.microsoft.com/office/powerpoint/2010/main" val="3751509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2270258D47794AAE1A4AAECC23E673" ma:contentTypeVersion="15" ma:contentTypeDescription="Create a new document." ma:contentTypeScope="" ma:versionID="4e815a7a667bf3ce351efbd1133c58b3">
  <xsd:schema xmlns:xsd="http://www.w3.org/2001/XMLSchema" xmlns:xs="http://www.w3.org/2001/XMLSchema" xmlns:p="http://schemas.microsoft.com/office/2006/metadata/properties" xmlns:ns2="008f9b6a-2c6c-47a3-9800-ef714bd9f195" xmlns:ns3="4e34fac0-25ca-4784-8cb3-05c4c212c641" targetNamespace="http://schemas.microsoft.com/office/2006/metadata/properties" ma:root="true" ma:fieldsID="8a2ef28f38c30d4101ef49eef14ae162" ns2:_="" ns3:_="">
    <xsd:import namespace="008f9b6a-2c6c-47a3-9800-ef714bd9f195"/>
    <xsd:import namespace="4e34fac0-25ca-4784-8cb3-05c4c212c64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8f9b6a-2c6c-47a3-9800-ef714bd9f19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4fac0-25ca-4784-8cb3-05c4c212c6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D5F178-11ED-4811-93C6-8E8380EF9478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4e34fac0-25ca-4784-8cb3-05c4c212c641"/>
    <ds:schemaRef ds:uri="http://purl.org/dc/dcmitype/"/>
    <ds:schemaRef ds:uri="http://schemas.openxmlformats.org/package/2006/metadata/core-properties"/>
    <ds:schemaRef ds:uri="008f9b6a-2c6c-47a3-9800-ef714bd9f195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D7B3223-B049-49AE-A22F-C2A12489C8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8f9b6a-2c6c-47a3-9800-ef714bd9f195"/>
    <ds:schemaRef ds:uri="4e34fac0-25ca-4784-8cb3-05c4c212c6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6D8F3AC-F094-41D0-9E99-CD0FEA9975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2104</TotalTime>
  <Words>701</Words>
  <Application>Microsoft Macintosh PowerPoint</Application>
  <PresentationFormat>Widescreen</PresentationFormat>
  <Paragraphs>121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Basic Sans</vt:lpstr>
      <vt:lpstr>Basic Sans SemiBold</vt:lpstr>
      <vt:lpstr>Calibri</vt:lpstr>
      <vt:lpstr>Calibri Light</vt:lpstr>
      <vt:lpstr>Office Theme</vt:lpstr>
      <vt:lpstr>All about the board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Kathryn Ridgway</dc:creator>
  <cp:lastModifiedBy>Alli O'Donnell</cp:lastModifiedBy>
  <cp:revision>68</cp:revision>
  <dcterms:modified xsi:type="dcterms:W3CDTF">2020-10-21T02:51:34Z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0x010100892270258D47794AAE1A4AAECC23E673</vt:lpwstr>
  </property>
  <property fmtid="{D5CDD505-2E9C-101B-9397-08002B2CF9AE}" pid="3" name="AuthorIds_UIVersion_512">
    <vt:lpwstr>38</vt:lpwstr>
  </property>
</Properties>
</file>