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z Riddiford" initials="LR" lastIdx="7" clrIdx="0">
    <p:extLst>
      <p:ext uri="{19B8F6BF-5375-455C-9EA6-DF929625EA0E}">
        <p15:presenceInfo xmlns:p15="http://schemas.microsoft.com/office/powerpoint/2012/main" userId="S::lriddiford@nzsta.org.nz::b6412ece-100e-46ba-9826-83b2240f74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1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350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DC5-CA80-D845-96FC-2FD3B434B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BF015-5E25-F640-AC2D-DB76232AB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9CF2C-44B1-6D40-9216-834251DD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6C6BA-9EA6-2243-BA9D-EF490931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72348-7D9A-574F-A6AD-279DA2CB6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4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2BA6E8-A7DD-494E-966C-A32CDD653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1F483-23FE-2348-839F-72127E200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59936-41A5-284E-9882-37ACA64F4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A3196-45B1-DC4B-B0CA-F782753D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BC15C-2900-8943-9552-BBBC4506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7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BBF0-6819-5245-A137-D2DF8497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11B95-0B86-9C40-9D16-7C9AE747A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96A6-47C9-F94E-9CA5-1B828275F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2EA54-E559-E14F-9068-2816183E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99576-DBDC-A942-8087-29A08602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6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B96F7-35A5-8842-A7A2-200AFEB2B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0E0D9-7D76-4B48-9A97-F36B2A148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02ED9-D385-0B4A-87EC-42CD4231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0A0F1-3F7B-A54A-B3BB-8A3B8DBBE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AB235-AEBB-CE42-A3A9-ABC907EC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8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E91D-CC0C-0B43-A286-CC1AE597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17F8-9B39-8F4D-B9B6-F67BE550C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0FF2A-C226-2C42-84B3-14FB30ED1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57064-AD5B-964D-A43A-80A9F48F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10BE6-4AFF-3949-839C-70348C322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F02DE-D5C7-7A41-BB8C-0AAA2852F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8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8CEC0-670C-FA41-9752-A3F0066BE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7718A-08B3-384F-A6FE-43A257F4D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873A6-7693-9B4D-84C3-E18261163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28A3F6-001F-C848-B264-3FD2C277C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621B22-07AB-8344-A0B3-C5C7F13C8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5C360D-4513-AD4D-9EF9-7DFC087C5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EA8987-1579-BF4D-8CCE-48D0EEDC9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82DF7D-60AC-F740-8BFB-7D786234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9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A525A-CBE8-104F-84C0-D1CD9C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76577-B3F3-674B-8F0B-367AC1DE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D95CD-1F32-AB47-BA33-FAE45555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AC7C84-359E-6145-95F7-DE6956770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B2A36-8B2E-A949-B8DB-96E6E464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0BF551-8369-EE45-973D-67DFE37E0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1D35D-44B3-5B43-8A3C-0E8B0E6CF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6EBF1-0545-1D4B-81D8-13C62DC15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E3B70-A258-C04F-AC88-AA9104B64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5DC78D-22D7-6B45-B035-1B2A231EC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5BD3A-E54E-4848-8E67-73D0ECC3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A827E-F2DB-C446-8BD8-B477BD5E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788C1-BF6D-214E-9F90-FBB7D6F2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4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7499C-3504-1541-B8C5-B65F80F05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C5A467-6AED-0345-9711-534C24C057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DD14F-113F-0142-A404-597FF090A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38646-945F-754E-86EB-372EBA275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6123C-3B5E-844B-AF67-233C29EF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9ADEB-C6E3-A749-AB72-35E41A82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7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A520D-FBB1-AB49-B187-518A5B9AE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28711-318C-3E4C-A0EC-A200F2D18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EF000-499A-4847-B18F-A701452989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9073A-209B-A64E-9D4A-7F1E061E31ED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836A9-DDA2-AE4F-BF50-ADD203967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91FAF-FD56-D44D-A4B5-B65F4EE51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8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4510362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C7E72A9-3189-EF41-94A2-1AFB2B4E41C6}"/>
              </a:ext>
            </a:extLst>
          </p:cNvPr>
          <p:cNvSpPr/>
          <p:nvPr/>
        </p:nvSpPr>
        <p:spPr>
          <a:xfrm>
            <a:off x="0" y="0"/>
            <a:ext cx="12206288" cy="6858000"/>
          </a:xfrm>
          <a:prstGeom prst="rect">
            <a:avLst/>
          </a:prstGeom>
          <a:solidFill>
            <a:srgbClr val="00B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C19833-96E4-5247-93CA-533593C47DA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8294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2BA338-A4FD-3D4A-B9BC-FC54914252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25F6C1-5819-E04F-B4D8-876DC2BD2DAF}"/>
              </a:ext>
            </a:extLst>
          </p:cNvPr>
          <p:cNvSpPr txBox="1"/>
          <p:nvPr/>
        </p:nvSpPr>
        <p:spPr>
          <a:xfrm>
            <a:off x="4185853" y="2202426"/>
            <a:ext cx="38345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9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Kōrari</a:t>
            </a:r>
            <a:r>
              <a:rPr lang="en-NZ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358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789EAC-0931-8A4F-A460-CBA79991F03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EF3931-1A79-2346-85F7-A8D8092F657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D3A9128-3C91-3D47-8DEF-BF578BC5F812}"/>
              </a:ext>
            </a:extLst>
          </p:cNvPr>
          <p:cNvSpPr/>
          <p:nvPr/>
        </p:nvSpPr>
        <p:spPr>
          <a:xfrm>
            <a:off x="904567" y="635413"/>
            <a:ext cx="9438968" cy="42473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How is a board elected?</a:t>
            </a:r>
          </a:p>
          <a:p>
            <a:r>
              <a:rPr lang="en-NZ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Nation-wide school board elections are held every three years (triennial elections)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Some schools opt into a mid-term election cycle (holding elections for some positions every 18 months)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By-elections can be held at any time (usually following a resignation)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Student representative elections occur annually in September</a:t>
            </a: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All parents and legal guardians/caregivers of students enrolled full-time at the school can vote for school board members (parent representatives).</a:t>
            </a:r>
          </a:p>
          <a:p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281131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6275D1-0004-8F4C-80C6-E7BDE3DFA6F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9A54DE-0EA2-7648-BD9D-23313CA2CA2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6D394C9-0968-6A40-AFF4-BDAB36C699EF}"/>
              </a:ext>
            </a:extLst>
          </p:cNvPr>
          <p:cNvSpPr/>
          <p:nvPr/>
        </p:nvSpPr>
        <p:spPr>
          <a:xfrm>
            <a:off x="904567" y="635413"/>
            <a:ext cx="9438968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How are boards structured?</a:t>
            </a:r>
          </a:p>
          <a:p>
            <a:r>
              <a:rPr lang="en-NZ" b="1" dirty="0"/>
              <a:t> </a:t>
            </a: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A school board typically has 3-7 members</a:t>
            </a: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Board chair (elected by the board members)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Parent representatives (elected by the school community)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Staff representative (elected by the school’s staff)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Student representative (for schools with Year 9 students and above; elected by students)</a:t>
            </a:r>
            <a:br>
              <a:rPr lang="en-NZ" dirty="0">
                <a:latin typeface="Arial"/>
                <a:cs typeface="Arial"/>
              </a:rPr>
            </a:br>
            <a:endParaRPr lang="en-N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State-integrated schools also have 4 proprietor appointees</a:t>
            </a: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All board members have equal standing, accountability and voice around the board table.</a:t>
            </a:r>
          </a:p>
          <a:p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4256374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2CEE74-CB00-1949-9881-F0A916FB7F0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3451A3-79FE-B041-80CF-12A37A73574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150D98F-A229-F449-9CE3-129477CA37F5}"/>
              </a:ext>
            </a:extLst>
          </p:cNvPr>
          <p:cNvSpPr/>
          <p:nvPr/>
        </p:nvSpPr>
        <p:spPr>
          <a:xfrm>
            <a:off x="904567" y="635413"/>
            <a:ext cx="9438968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support to board members get?</a:t>
            </a:r>
          </a:p>
          <a:p>
            <a:endParaRPr lang="en-NZ" sz="3600" b="1" dirty="0">
              <a:cs typeface="Calibri"/>
            </a:endParaRP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The New Zealand School Trustees Association (NZSTA) provides free advice and support for boards and board members. This includes:</a:t>
            </a: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Printed and online resources for board members new to the role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Professional development opportunities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Advisory and support services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Regional events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An annual National Conference </a:t>
            </a:r>
          </a:p>
          <a:p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1784317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07C27E-B0D4-5A4B-B388-5AA822527DB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1A6FB8-1FCA-7240-B603-38BAC4AAB02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F7AC0F3-5A4D-D54D-8195-1D5486438CC0}"/>
              </a:ext>
            </a:extLst>
          </p:cNvPr>
          <p:cNvSpPr/>
          <p:nvPr/>
        </p:nvSpPr>
        <p:spPr>
          <a:xfrm>
            <a:off x="904567" y="635413"/>
            <a:ext cx="9438968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Ask me anything!</a:t>
            </a:r>
          </a:p>
          <a:p>
            <a:r>
              <a:rPr lang="en-NZ" b="1" dirty="0"/>
              <a:t> </a:t>
            </a:r>
          </a:p>
          <a:p>
            <a:endParaRPr lang="en-NZ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141636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687B52-1693-1846-99F1-356B333E32D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8C7D2C-F5BE-A947-9368-D7F885188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F89E8C-58D9-2B44-A527-272A63DCA9F8}"/>
              </a:ext>
            </a:extLst>
          </p:cNvPr>
          <p:cNvSpPr txBox="1"/>
          <p:nvPr/>
        </p:nvSpPr>
        <p:spPr>
          <a:xfrm>
            <a:off x="845572" y="580103"/>
            <a:ext cx="9585689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Welcome</a:t>
            </a:r>
          </a:p>
          <a:p>
            <a:endParaRPr lang="en-US" sz="3600" b="1" dirty="0">
              <a:solidFill>
                <a:srgbClr val="00B2BA"/>
              </a:solidFill>
              <a:latin typeface="Arial"/>
              <a:cs typeface="Arial"/>
            </a:endParaRPr>
          </a:p>
          <a:p>
            <a:r>
              <a:rPr lang="en-NZ" sz="3600" dirty="0">
                <a:latin typeface="Arial"/>
                <a:cs typeface="Arial"/>
                <a:hlinkClick r:id="rId4"/>
              </a:rPr>
              <a:t>Korari promotional video</a:t>
            </a:r>
            <a:br>
              <a:rPr lang="en-NZ" sz="3600" dirty="0">
                <a:latin typeface="Arial"/>
                <a:cs typeface="Arial"/>
              </a:rPr>
            </a:br>
            <a:endParaRPr lang="en-NZ" sz="3600" dirty="0">
              <a:latin typeface="Arial"/>
              <a:cs typeface="Arial"/>
            </a:endParaRPr>
          </a:p>
          <a:p>
            <a:endParaRPr lang="en-US" sz="3600" b="1" dirty="0">
              <a:solidFill>
                <a:srgbClr val="00B2BA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402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ED7988-0891-4A46-893C-3D0D1BEF70B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9ADD66-CBDB-0B43-9861-03DDF924DAA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1901A9-A542-904F-A6A1-F118E2A084FC}"/>
              </a:ext>
            </a:extLst>
          </p:cNvPr>
          <p:cNvSpPr txBox="1"/>
          <p:nvPr/>
        </p:nvSpPr>
        <p:spPr>
          <a:xfrm>
            <a:off x="845573" y="580102"/>
            <a:ext cx="8160775" cy="61863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you’ll learn today</a:t>
            </a:r>
          </a:p>
          <a:p>
            <a:endParaRPr lang="en-US" sz="3600" b="1" dirty="0">
              <a:solidFill>
                <a:srgbClr val="00B2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The role of the school board</a:t>
            </a:r>
            <a:br>
              <a:rPr lang="en-NZ" sz="2800" dirty="0">
                <a:latin typeface="Arial"/>
                <a:cs typeface="Arial"/>
              </a:rPr>
            </a:br>
            <a:endParaRPr lang="en-NZ" sz="28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What do board members do?</a:t>
            </a:r>
            <a:br>
              <a:rPr lang="en-NZ" sz="2800" dirty="0">
                <a:latin typeface="Arial"/>
                <a:cs typeface="Arial"/>
              </a:rPr>
            </a:br>
            <a:endParaRPr lang="en-NZ" sz="28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Who can be a board member?</a:t>
            </a:r>
            <a:br>
              <a:rPr lang="en-NZ" sz="2800" dirty="0">
                <a:latin typeface="Arial"/>
                <a:cs typeface="Arial"/>
              </a:rPr>
            </a:br>
            <a:endParaRPr lang="en-NZ" sz="28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What support is available if you want to become a board member?</a:t>
            </a:r>
            <a:br>
              <a:rPr lang="en-NZ" sz="2800" dirty="0">
                <a:latin typeface="Arial"/>
                <a:cs typeface="Arial"/>
              </a:rPr>
            </a:br>
            <a:endParaRPr lang="en-NZ" sz="2800" dirty="0">
              <a:latin typeface="Arial"/>
              <a:cs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Q&amp;As</a:t>
            </a:r>
          </a:p>
          <a:p>
            <a:endParaRPr lang="en-US" sz="2800" b="1" dirty="0">
              <a:solidFill>
                <a:srgbClr val="00B2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37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49338-4E70-1F49-AA58-F0CFC977EC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D5D622-5553-294C-9F5F-9643FC35FDB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C42A69A-B0CC-F844-BC23-88A7BE6C9D0B}"/>
              </a:ext>
            </a:extLst>
          </p:cNvPr>
          <p:cNvSpPr/>
          <p:nvPr/>
        </p:nvSpPr>
        <p:spPr>
          <a:xfrm>
            <a:off x="904568" y="635413"/>
            <a:ext cx="8989440" cy="55399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What’s in a name?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/>
          </a:p>
          <a:p>
            <a:r>
              <a:rPr lang="en-NZ" sz="2000" dirty="0">
                <a:latin typeface="Arial"/>
                <a:cs typeface="Arial"/>
              </a:rPr>
              <a:t>The Education and Training Act came into force in August 2020. 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This Act replaces all major existing education and training legislation. It also introduces a number of new names for school governance:</a:t>
            </a:r>
            <a:br>
              <a:rPr lang="en-US" sz="2000" dirty="0"/>
            </a:br>
            <a:endParaRPr lang="en-NZ" sz="20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Boards of Trustees (</a:t>
            </a:r>
            <a:r>
              <a:rPr lang="en-NZ" sz="2000" dirty="0" err="1">
                <a:latin typeface="Arial"/>
                <a:cs typeface="Arial"/>
              </a:rPr>
              <a:t>BoTs</a:t>
            </a:r>
            <a:r>
              <a:rPr lang="en-NZ" sz="2000" dirty="0">
                <a:latin typeface="Arial"/>
                <a:cs typeface="Arial"/>
              </a:rPr>
              <a:t>) are now simply referred to as </a:t>
            </a:r>
            <a:r>
              <a:rPr lang="en-NZ" sz="2000" b="1" dirty="0">
                <a:latin typeface="Arial"/>
                <a:cs typeface="Arial"/>
              </a:rPr>
              <a:t>‘school boards’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Trustees are now called </a:t>
            </a:r>
            <a:r>
              <a:rPr lang="en-NZ" sz="2000" b="1" dirty="0">
                <a:latin typeface="Arial"/>
                <a:cs typeface="Arial"/>
              </a:rPr>
              <a:t>‘board members’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Staff and student board members can also be referred to as </a:t>
            </a:r>
            <a:r>
              <a:rPr lang="en-NZ" sz="2000" b="1" dirty="0">
                <a:latin typeface="Arial"/>
                <a:cs typeface="Arial"/>
              </a:rPr>
              <a:t>‘representatives’</a:t>
            </a:r>
          </a:p>
          <a:p>
            <a:pPr lvl="0"/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Because the new Act came into effect during the 2020 mid-term election process, most schools are still using the terms ‘Boards of Trustees’ and ‘trustees’ in their election material.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44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1DCECD-E2EE-DA47-99B1-215D7A0BAE3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616937-945B-3E4F-8CB6-B720A2FA30D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77CA8CC-DE9A-1B4E-B0F3-23FCC1F48901}"/>
              </a:ext>
            </a:extLst>
          </p:cNvPr>
          <p:cNvSpPr/>
          <p:nvPr/>
        </p:nvSpPr>
        <p:spPr>
          <a:xfrm>
            <a:off x="904568" y="635413"/>
            <a:ext cx="8989440" cy="36933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is a school board?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/>
          </a:p>
          <a:p>
            <a:r>
              <a:rPr lang="en-NZ" sz="2000" dirty="0">
                <a:latin typeface="Arial"/>
                <a:cs typeface="Arial"/>
              </a:rPr>
              <a:t>School boards were established during the ‘Tomorrow’s Schools’ education reforms in the late 1980s.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School boards ensure that local communities are at the heart of education provision in their community.</a:t>
            </a:r>
          </a:p>
          <a:p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b="1" dirty="0">
                <a:latin typeface="Arial"/>
                <a:cs typeface="Arial"/>
              </a:rPr>
              <a:t>School boards are the largest </a:t>
            </a:r>
            <a:r>
              <a:rPr lang="en-NZ" sz="2000" dirty="0">
                <a:latin typeface="Arial"/>
                <a:cs typeface="Arial"/>
              </a:rPr>
              <a:t>crown entity in New Zealand – comprising more than 18,000 board members looking after 2,500 state and state-integrated schools.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1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E75074-74D9-A74C-BC35-14798C800AE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79390D-E58C-3840-BEBD-3AC874B6A1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D102D2-778C-D24B-9583-5D8D7D87325A}"/>
              </a:ext>
            </a:extLst>
          </p:cNvPr>
          <p:cNvSpPr/>
          <p:nvPr/>
        </p:nvSpPr>
        <p:spPr>
          <a:xfrm>
            <a:off x="904568" y="635413"/>
            <a:ext cx="8989440" cy="33855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do boards do?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/>
          </a:p>
          <a:p>
            <a:r>
              <a:rPr lang="en-NZ" sz="2000" dirty="0">
                <a:latin typeface="Arial"/>
                <a:cs typeface="Arial"/>
              </a:rPr>
              <a:t>School boards are responsible for </a:t>
            </a:r>
            <a:r>
              <a:rPr lang="en-NZ" sz="2000" b="1" dirty="0">
                <a:latin typeface="Arial"/>
                <a:cs typeface="Arial"/>
              </a:rPr>
              <a:t>governance - what </a:t>
            </a:r>
            <a:r>
              <a:rPr lang="en-NZ" sz="2000" dirty="0">
                <a:latin typeface="Arial"/>
                <a:cs typeface="Arial"/>
              </a:rPr>
              <a:t>do we want the school to achieve?</a:t>
            </a:r>
          </a:p>
          <a:p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The principal and staff of the school are responsible for </a:t>
            </a:r>
            <a:r>
              <a:rPr lang="en-NZ" sz="2000" b="1" dirty="0">
                <a:latin typeface="Arial"/>
                <a:cs typeface="Arial"/>
              </a:rPr>
              <a:t>management </a:t>
            </a:r>
            <a:r>
              <a:rPr lang="en-NZ" sz="2000" dirty="0">
                <a:latin typeface="Arial"/>
                <a:cs typeface="Arial"/>
              </a:rPr>
              <a:t>– </a:t>
            </a:r>
            <a:r>
              <a:rPr lang="en-NZ" sz="2000" b="1" dirty="0">
                <a:latin typeface="Arial"/>
                <a:cs typeface="Arial"/>
              </a:rPr>
              <a:t>how </a:t>
            </a:r>
            <a:r>
              <a:rPr lang="en-NZ" sz="2000" dirty="0">
                <a:latin typeface="Arial"/>
                <a:cs typeface="Arial"/>
              </a:rPr>
              <a:t>will the school achieve this?</a:t>
            </a:r>
          </a:p>
          <a:p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It’s important to note that the school board does </a:t>
            </a:r>
            <a:r>
              <a:rPr lang="en-NZ" sz="2000" b="1" dirty="0">
                <a:latin typeface="Arial"/>
                <a:cs typeface="Arial"/>
              </a:rPr>
              <a:t>not</a:t>
            </a:r>
            <a:r>
              <a:rPr lang="en-NZ" sz="2000" dirty="0">
                <a:latin typeface="Arial"/>
                <a:cs typeface="Arial"/>
              </a:rPr>
              <a:t> get involved in the day-to-day running of the school.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5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280D55-5E0B-5A49-AE1D-C6D639827F4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F5AF5E-488F-8046-ADC1-F4E8F22AF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479F45-F6DD-9143-A57F-95C0FED47346}"/>
              </a:ext>
            </a:extLst>
          </p:cNvPr>
          <p:cNvSpPr/>
          <p:nvPr/>
        </p:nvSpPr>
        <p:spPr>
          <a:xfrm>
            <a:off x="904567" y="635413"/>
            <a:ext cx="9360309" cy="461664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do boards do?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/>
          </a:p>
          <a:p>
            <a:r>
              <a:rPr lang="en-NZ" sz="2000" b="1" dirty="0">
                <a:latin typeface="Arial"/>
                <a:cs typeface="Arial"/>
              </a:rPr>
              <a:t>The Board has four key objectives: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1.</a:t>
            </a:r>
            <a:r>
              <a:rPr lang="en-NZ" sz="2000" b="1" dirty="0">
                <a:latin typeface="Arial"/>
                <a:cs typeface="Arial"/>
              </a:rPr>
              <a:t> </a:t>
            </a:r>
            <a:r>
              <a:rPr lang="en-NZ" sz="2000" dirty="0">
                <a:latin typeface="Arial"/>
                <a:cs typeface="Arial"/>
              </a:rPr>
              <a:t>To ensure that every student at the school is able to attain their highest possible standard in education achievement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2. To ensure the school is a physically and emotionally safe place for all students and staff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3. To ensure the school is inclusive of, and caters for, students with differing needs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4. To give effect to </a:t>
            </a:r>
            <a:r>
              <a:rPr lang="en-NZ" sz="2000" dirty="0" err="1">
                <a:latin typeface="Arial"/>
                <a:cs typeface="Arial"/>
              </a:rPr>
              <a:t>Te</a:t>
            </a:r>
            <a:r>
              <a:rPr lang="en-NZ" sz="2000" dirty="0">
                <a:latin typeface="Arial"/>
                <a:cs typeface="Arial"/>
              </a:rPr>
              <a:t> Tiriti o Waitangi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2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AADB27-40A3-CF4F-885B-2BAAB447761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5ECE2A-B7BD-FB45-B490-9B157EFA17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312C3D6-4A64-0544-A98B-3F19E2BD18AB}"/>
              </a:ext>
            </a:extLst>
          </p:cNvPr>
          <p:cNvSpPr/>
          <p:nvPr/>
        </p:nvSpPr>
        <p:spPr>
          <a:xfrm>
            <a:off x="904567" y="635413"/>
            <a:ext cx="9743768" cy="430887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do boards do?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b="1" dirty="0">
                <a:latin typeface="Arial"/>
                <a:cs typeface="Arial"/>
              </a:rPr>
              <a:t>School boards also have four areas of governance: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b="1" dirty="0">
                <a:latin typeface="Arial"/>
                <a:cs typeface="Arial"/>
              </a:rPr>
              <a:t>Representation - </a:t>
            </a:r>
            <a:r>
              <a:rPr lang="en-NZ" sz="2000" dirty="0">
                <a:latin typeface="Arial"/>
                <a:cs typeface="Arial"/>
              </a:rPr>
              <a:t>they are the voice of the school community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b="1" dirty="0">
                <a:latin typeface="Arial"/>
                <a:cs typeface="Arial"/>
              </a:rPr>
              <a:t>Employer role – </a:t>
            </a:r>
            <a:r>
              <a:rPr lang="en-NZ" sz="2000" dirty="0">
                <a:latin typeface="Arial"/>
                <a:cs typeface="Arial"/>
              </a:rPr>
              <a:t>they are the employer of all staff at the school</a:t>
            </a:r>
            <a:r>
              <a:rPr lang="en-NZ" sz="2000" b="1" dirty="0">
                <a:latin typeface="Arial"/>
                <a:cs typeface="Arial"/>
              </a:rPr>
              <a:t> 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b="1" dirty="0">
                <a:latin typeface="Arial"/>
                <a:cs typeface="Arial"/>
              </a:rPr>
              <a:t>Accountability – </a:t>
            </a:r>
            <a:r>
              <a:rPr lang="en-NZ" sz="2000" dirty="0">
                <a:latin typeface="Arial"/>
                <a:cs typeface="Arial"/>
              </a:rPr>
              <a:t>for student achievement; student and staff wellbeing;</a:t>
            </a:r>
            <a:r>
              <a:rPr lang="en-NZ" sz="2000" b="1" dirty="0">
                <a:latin typeface="Arial"/>
                <a:cs typeface="Arial"/>
              </a:rPr>
              <a:t> </a:t>
            </a:r>
            <a:r>
              <a:rPr lang="en-NZ" sz="2000" dirty="0">
                <a:latin typeface="Arial"/>
                <a:cs typeface="Arial"/>
              </a:rPr>
              <a:t>and to the community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b="1" dirty="0">
                <a:latin typeface="Arial"/>
                <a:cs typeface="Arial"/>
              </a:rPr>
              <a:t>Leadership – </a:t>
            </a:r>
            <a:r>
              <a:rPr lang="en-NZ" sz="2000" dirty="0">
                <a:latin typeface="Arial"/>
                <a:cs typeface="Arial"/>
              </a:rPr>
              <a:t>they play an important role in shaping the education experience and achievements of students</a:t>
            </a:r>
          </a:p>
        </p:txBody>
      </p:sp>
    </p:spTree>
    <p:extLst>
      <p:ext uri="{BB962C8B-B14F-4D97-AF65-F5344CB8AC3E}">
        <p14:creationId xmlns:p14="http://schemas.microsoft.com/office/powerpoint/2010/main" val="232606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0869F4-EEC6-CA45-9FFB-8AC551DEE0A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09440D-CF32-CF4A-880D-59B4805C76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D200A7C-0955-A04B-8D3F-CEB97CC9EF01}"/>
              </a:ext>
            </a:extLst>
          </p:cNvPr>
          <p:cNvSpPr/>
          <p:nvPr/>
        </p:nvSpPr>
        <p:spPr>
          <a:xfrm>
            <a:off x="904567" y="635413"/>
            <a:ext cx="9438968" cy="55399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Who can be on a school board?</a:t>
            </a:r>
          </a:p>
          <a:p>
            <a:r>
              <a:rPr lang="en-NZ" b="1" dirty="0"/>
              <a:t> </a:t>
            </a:r>
          </a:p>
          <a:p>
            <a:r>
              <a:rPr lang="en-NZ" sz="2000" dirty="0">
                <a:latin typeface="Arial"/>
                <a:cs typeface="Arial"/>
              </a:rPr>
              <a:t>Just about anyone! </a:t>
            </a:r>
          </a:p>
          <a:p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You </a:t>
            </a:r>
            <a:r>
              <a:rPr lang="en-NZ" sz="2000" b="1" dirty="0">
                <a:latin typeface="Arial"/>
                <a:cs typeface="Arial"/>
              </a:rPr>
              <a:t>don’t </a:t>
            </a:r>
            <a:r>
              <a:rPr lang="en-NZ" sz="2000" dirty="0">
                <a:latin typeface="Arial"/>
                <a:cs typeface="Arial"/>
              </a:rPr>
              <a:t>have to be a parent/caregiver, or have children at school – what you DO need is:</a:t>
            </a:r>
          </a:p>
          <a:p>
            <a:pPr lvl="0"/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a commitment to children and education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the skills to help the school | kura improve student achievement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to be able to work well as part of a team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good communication skills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It’s also really important for boards to reflect the diversity within their school community.</a:t>
            </a:r>
          </a:p>
        </p:txBody>
      </p:sp>
    </p:spTree>
    <p:extLst>
      <p:ext uri="{BB962C8B-B14F-4D97-AF65-F5344CB8AC3E}">
        <p14:creationId xmlns:p14="http://schemas.microsoft.com/office/powerpoint/2010/main" val="88430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760</Words>
  <Application>Microsoft Macintosh PowerPoint</Application>
  <PresentationFormat>Widescreen</PresentationFormat>
  <Paragraphs>90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O'Donnell</dc:creator>
  <cp:lastModifiedBy>Alli O'Donnell</cp:lastModifiedBy>
  <cp:revision>10</cp:revision>
  <dcterms:created xsi:type="dcterms:W3CDTF">2020-10-07T02:22:47Z</dcterms:created>
  <dcterms:modified xsi:type="dcterms:W3CDTF">2020-10-27T21:12:02Z</dcterms:modified>
</cp:coreProperties>
</file>